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2" r:id="rId2"/>
    <p:sldId id="295" r:id="rId3"/>
    <p:sldId id="297" r:id="rId4"/>
    <p:sldId id="299" r:id="rId5"/>
  </p:sldIdLst>
  <p:sldSz cx="9144000" cy="6858000" type="screen4x3"/>
  <p:notesSz cx="6808788" cy="9940925"/>
  <p:defaultTextStyle>
    <a:defPPr>
      <a:defRPr lang="ru-RU"/>
    </a:defPPr>
    <a:lvl1pPr marL="0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7266" autoAdjust="0"/>
  </p:normalViewPr>
  <p:slideViewPr>
    <p:cSldViewPr>
      <p:cViewPr>
        <p:scale>
          <a:sx n="125" d="100"/>
          <a:sy n="125" d="100"/>
        </p:scale>
        <p:origin x="-341" y="6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AEC98-3154-4B9B-B362-3A00C61E3077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13A59-8ADD-404D-BE3A-71EF47FB2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74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7E3FF-C042-4275-BCDC-2A3F813FDCA3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7F226-F33F-49FA-95CC-7A4981EEB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329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067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2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428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472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6" y="1606872"/>
            <a:ext cx="7320689" cy="4829253"/>
          </a:xfrm>
        </p:spPr>
        <p:txBody>
          <a:bodyPr/>
          <a:lstStyle>
            <a:lvl1pPr marL="318585" indent="0">
              <a:buFontTx/>
              <a:buNone/>
              <a:defRPr b="1">
                <a:latin typeface="+mj-lt"/>
              </a:defRPr>
            </a:lvl1pPr>
            <a:lvl2pPr marL="318585" indent="0">
              <a:defRPr>
                <a:latin typeface="+mj-lt"/>
              </a:defRPr>
            </a:lvl2pPr>
            <a:lvl3pPr marL="550914" indent="-228156">
              <a:defRPr>
                <a:latin typeface="+mj-lt"/>
              </a:defRPr>
            </a:lvl3pPr>
            <a:lvl4pPr marL="0" indent="315802">
              <a:defRPr>
                <a:latin typeface="+mj-lt"/>
              </a:defRPr>
            </a:lvl4pPr>
            <a:lvl5pPr marL="125764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501070"/>
            <a:ext cx="7337901" cy="1105803"/>
          </a:xfrm>
        </p:spPr>
        <p:txBody>
          <a:bodyPr/>
          <a:lstStyle>
            <a:lvl1pPr marL="0" marR="0" indent="0" defTabSz="9140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40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61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84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23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76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24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06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19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61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4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442A8-BD0D-4DF3-AFA8-6D0AEB638256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46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5" r:id="rId12"/>
  </p:sldLayoutIdLst>
  <p:txStyles>
    <p:titleStyle>
      <a:lvl1pPr algn="ctr" defTabSz="91423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9" indent="-342839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19" indent="-285700" algn="l" defTabSz="914239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98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18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7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11560" y="44624"/>
            <a:ext cx="828092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Black" panose="020B0A04020102020204" pitchFamily="34" charset="0"/>
              </a:rPr>
              <a:t>УСЛОВИЯ</a:t>
            </a:r>
            <a:r>
              <a:rPr lang="ru-RU" sz="1400" dirty="0">
                <a:latin typeface="Calibri" panose="020F0502020204030204" pitchFamily="34" charset="0"/>
              </a:rPr>
              <a:t/>
            </a:r>
            <a:br>
              <a:rPr lang="ru-RU" sz="1400" dirty="0">
                <a:latin typeface="Calibri" panose="020F0502020204030204" pitchFamily="34" charset="0"/>
              </a:rPr>
            </a:b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ОКВЭД 43.31 Производство штукатурных работ</a:t>
            </a:r>
            <a:b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доходы - </a:t>
            </a:r>
            <a:r>
              <a:rPr lang="ru-RU" sz="1200" b="1" dirty="0">
                <a:latin typeface="Calibri" panose="020F0502020204030204" pitchFamily="34" charset="0"/>
              </a:rPr>
              <a:t>600 000 руб. </a:t>
            </a:r>
            <a:r>
              <a:rPr lang="ru-RU" sz="1200" dirty="0">
                <a:latin typeface="Calibri" panose="020F0502020204030204" pitchFamily="34" charset="0"/>
              </a:rPr>
              <a:t>в год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расходы – </a:t>
            </a:r>
            <a:r>
              <a:rPr lang="ru-RU" sz="1200" b="1" dirty="0">
                <a:latin typeface="Calibri" panose="020F0502020204030204" pitchFamily="34" charset="0"/>
              </a:rPr>
              <a:t>300 000 руб. </a:t>
            </a:r>
            <a:r>
              <a:rPr lang="ru-RU" sz="1200" dirty="0">
                <a:latin typeface="Calibri" panose="020F0502020204030204" pitchFamily="34" charset="0"/>
              </a:rPr>
              <a:t>в год с учетом страховых взносов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работодатель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относится к категории налогоплательщиков, пострадавших от COVID-19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</a:rPr>
              <a:t>Сумма страховых взносов за год = </a:t>
            </a: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40874 </a:t>
            </a:r>
            <a:r>
              <a:rPr lang="ru-RU" sz="1200" b="1" dirty="0">
                <a:latin typeface="Calibri" panose="020F0502020204030204" pitchFamily="34" charset="0"/>
              </a:rPr>
              <a:t>(32448 пенс + 8426 мед</a:t>
            </a:r>
            <a:r>
              <a:rPr lang="ru-RU" sz="1200" b="1" dirty="0" smtClean="0">
                <a:latin typeface="Calibri" panose="020F0502020204030204" pitchFamily="34" charset="0"/>
              </a:rPr>
              <a:t>)</a:t>
            </a:r>
            <a:endParaRPr lang="ru-RU" sz="1200" b="1" dirty="0">
              <a:latin typeface="Calibri" panose="020F050202020403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014088" y="1628800"/>
            <a:ext cx="5755546" cy="864096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НДФЛ Расчет налога за год = (600 000 – 300 000)*13%=39000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НДФЛ за год = 39000 руб., сумма страховых взносов за год = 40874 руб.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32448 пенс + 8426 мед)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страховых взносов по доходам, превышающим 300 000 руб.: 600 000 (доход) -300 000 (расход) – 300 000 (необлагаемая сумма) = 0.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НДС   освобождение по ст. 145 НК РФ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999167" y="2601530"/>
            <a:ext cx="5763084" cy="72000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(ставка 6%)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600 000*6%=36 000 – 43874 руб. (оплаченные страховые взносы)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0 руб., сумма страховых взносов за год = 43874 руб. (40874 (32448 пенс + 8426 мед) + 3000 руб. (1% от дохода свыше 300 000 руб. (600 000-300 000 = 300 000 *1%=3000)).</a:t>
            </a:r>
            <a:endParaRPr lang="ru-RU" sz="11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999167" y="3386612"/>
            <a:ext cx="5763084" cy="92772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минус расходы (ставка 15%)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600 000-300 000=300 000 *15%=45000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45000 руб., сумма страховых взносов за год = 40874 руб.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(32448 пенс + 8426 мед)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страховых взносов по доходам, превышающим 300 000 руб.: 600 000 (доход) -300 000 (расход) – 300 000 (необлагаемая сумма) = 0.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999167" y="4437112"/>
            <a:ext cx="5770467" cy="996589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ПСН</a:t>
            </a:r>
            <a:r>
              <a:rPr lang="ru-RU" sz="16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330 000 руб.– потенциально возможный годовой доход 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330 000*6%=19800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ПСН за год = 19800 руб., сумма страховых взносов за год = 41174 руб. (40874 (32448 пенс + 8426 мед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+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300 руб. (1% от дохода свыше 300 000 руб. (330 000-300 000 = 30 000 *1%=300)).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999167" y="5589240"/>
            <a:ext cx="5056890" cy="100811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НПД </a:t>
            </a:r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18000 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600 000*4% = 24 000 сумма налога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600 000*1% = 6000 – сумма вычета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24000-6000=18000 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Нет обязанности оплачивать страховые взносы 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07010" y="2147248"/>
            <a:ext cx="0" cy="381642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807010" y="2147248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807009" y="296153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814393" y="3707376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799473" y="477647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599777" y="3707376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799472" y="5976576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503" y="2852936"/>
            <a:ext cx="2520281" cy="158417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ЕНВД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за квартал = 6767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6767*4=27068 – 40874 (оплаченные страховые взносы) = 0 руб. 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ЕНВД за год= 0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40874 руб.</a:t>
            </a:r>
          </a:p>
        </p:txBody>
      </p:sp>
      <p:sp>
        <p:nvSpPr>
          <p:cNvPr id="18" name="Номер слайда 1"/>
          <p:cNvSpPr>
            <a:spLocks noGrp="1"/>
          </p:cNvSpPr>
          <p:nvPr/>
        </p:nvSpPr>
        <p:spPr bwMode="auto">
          <a:xfrm>
            <a:off x="8431150" y="5993264"/>
            <a:ext cx="46133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0" tIns="40815" rIns="81630" bIns="40815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100" dirty="0" smtClean="0">
                <a:solidFill>
                  <a:prstClr val="white"/>
                </a:solidFill>
              </a:rPr>
              <a:t>10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42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Прямая соединительная линия 36"/>
          <p:cNvCxnSpPr/>
          <p:nvPr/>
        </p:nvCxnSpPr>
        <p:spPr>
          <a:xfrm flipV="1">
            <a:off x="2814470" y="3291661"/>
            <a:ext cx="3492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11560" y="44624"/>
            <a:ext cx="828092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Black" panose="020B0A04020102020204" pitchFamily="34" charset="0"/>
              </a:rPr>
              <a:t>УСЛОВИЯ</a:t>
            </a:r>
            <a:r>
              <a:rPr lang="ru-RU" sz="1400" dirty="0">
                <a:latin typeface="Calibri" panose="020F0502020204030204" pitchFamily="34" charset="0"/>
              </a:rPr>
              <a:t/>
            </a:r>
            <a:br>
              <a:rPr lang="ru-RU" sz="1400" dirty="0">
                <a:latin typeface="Calibri" panose="020F0502020204030204" pitchFamily="34" charset="0"/>
              </a:rPr>
            </a:b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ОКВЭД 49.41 Деятельность автомобильного грузового транспорта</a:t>
            </a:r>
            <a:b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1 грузовой автомобиль, грузоподъемность – 5,8 т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доходы - </a:t>
            </a:r>
            <a:r>
              <a:rPr lang="ru-RU" sz="1200" b="1" dirty="0" smtClean="0">
                <a:latin typeface="Calibri" panose="020F0502020204030204" pitchFamily="34" charset="0"/>
              </a:rPr>
              <a:t>600</a:t>
            </a:r>
            <a:r>
              <a:rPr lang="ru-RU" sz="1200" b="1" dirty="0">
                <a:latin typeface="Calibri" panose="020F0502020204030204" pitchFamily="34" charset="0"/>
              </a:rPr>
              <a:t> 000 руб. </a:t>
            </a:r>
            <a:r>
              <a:rPr lang="ru-RU" sz="1200" dirty="0">
                <a:latin typeface="Calibri" panose="020F0502020204030204" pitchFamily="34" charset="0"/>
              </a:rPr>
              <a:t>в год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расходы – </a:t>
            </a:r>
            <a:r>
              <a:rPr lang="ru-RU" sz="1200" b="1" dirty="0" smtClean="0">
                <a:latin typeface="Calibri" panose="020F0502020204030204" pitchFamily="34" charset="0"/>
              </a:rPr>
              <a:t>300 </a:t>
            </a:r>
            <a:r>
              <a:rPr lang="ru-RU" sz="1200" b="1" dirty="0">
                <a:latin typeface="Calibri" panose="020F0502020204030204" pitchFamily="34" charset="0"/>
              </a:rPr>
              <a:t>000 руб. </a:t>
            </a:r>
            <a:r>
              <a:rPr lang="ru-RU" sz="1200" dirty="0">
                <a:latin typeface="Calibri" panose="020F0502020204030204" pitchFamily="34" charset="0"/>
              </a:rPr>
              <a:t>в год с учетом страховых взносов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работодатель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Относится к категории налогоплательщиков, пострадавших от COVID-19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</a:rPr>
              <a:t>Сумма страховых взносов за год = </a:t>
            </a: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28744 руб. </a:t>
            </a:r>
            <a:r>
              <a:rPr lang="ru-RU" sz="1200" b="1" dirty="0">
                <a:latin typeface="Calibri" panose="020F0502020204030204" pitchFamily="34" charset="0"/>
              </a:rPr>
              <a:t>(40874 – 12130)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025278" y="1664385"/>
            <a:ext cx="2926064" cy="1295375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НДФЛ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39000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(600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 –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300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000)*13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%=39000</a:t>
            </a:r>
            <a:endParaRPr lang="ru-RU" sz="10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НДС   освобождение по ст. 145 НК РФ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= 28744 руб.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+ 0 руб. (1% от дохода свыше 300 000 руб. (600 000 доход -300 000 расход – 300 000 необлагаемая сумма = 0 *1%=0)).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006628" y="3111661"/>
            <a:ext cx="2940985" cy="360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доходы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014088" y="4024494"/>
            <a:ext cx="2940985" cy="34061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минус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расходы</a:t>
            </a:r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6628" y="4586693"/>
            <a:ext cx="2948445" cy="108012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ПСН</a:t>
            </a:r>
            <a:r>
              <a:rPr lang="ru-RU" sz="16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250 000 руб.– потенциально возможный годовой доход 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250 000*6%=15000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с учетом льготы 50 % пострадавшим = 7500 руб. (15000/2)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28744 руб.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014088" y="5798759"/>
            <a:ext cx="2948445" cy="100811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НПД </a:t>
            </a:r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18000 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600000*4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= </a:t>
            </a:r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24000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</a:t>
            </a: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600000*1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= </a:t>
            </a:r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сумма вычета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</a:t>
            </a:r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24000-6000=18000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Нет обязанности оплачивать страховые взносы 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07010" y="2147248"/>
            <a:ext cx="0" cy="4032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807010" y="2147248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814470" y="4261712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806934" y="4998063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627783" y="362383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806933" y="6198165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503" y="2852936"/>
            <a:ext cx="2520281" cy="158417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ЕНВД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за квартал = 5414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5414*4=21656 – 28744 (оплаченные страховые взносы) = 0 руб. 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ЕНВД за год= 0  руб. Сумма страховых взносов за год = 28744 руб.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108387" y="2198791"/>
            <a:ext cx="0" cy="1080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111470" y="220486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6216104" y="1484784"/>
            <a:ext cx="2826080" cy="9341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6 %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налога за год =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000*6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%=36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 –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31744 (оплаченные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страховые взносы)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4256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руб., сумма страховых взносов за год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= 31744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 </a:t>
            </a:r>
            <a:endParaRPr lang="ru-RU" sz="1000" dirty="0" smtClean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9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+ 3000 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(1% от дохода свыше 300 000 руб. (600 000-300 000 = 300 000 *1%=3000)).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216104" y="2517077"/>
            <a:ext cx="2820392" cy="10943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льготная ставка для налогоплательщиков,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пострадавших от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COVID-19 )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Расчет налога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600000*1%-31744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(оплаченные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страховые взносы)=0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0 руб., сумма страховых взносов за год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= 31744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+ 3000 руб. (1% от дохода свыше 300 000 руб. (600 000-300 000 = 300 000 *1%=3000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)).</a:t>
            </a:r>
            <a:endParaRPr lang="ru-RU" sz="8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6077360" y="3948340"/>
            <a:ext cx="0" cy="1044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082146" y="395110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76458" y="499234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6221792" y="4725144"/>
            <a:ext cx="2820392" cy="94166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5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(льготная ставка для налогоплательщиков, пострадавших от COVID-19 )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15000 руб., сумма страховых взносов за год = 28744 руб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.(40874 – 12130) + 0 руб. (1% от дохода свыше 300 000 руб. (600 000 доход -300 000 расход – 300 000 необлагаемая сумма = 0 *1%=0)).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5940152" y="4290517"/>
            <a:ext cx="2988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6216104" y="3717032"/>
            <a:ext cx="2826080" cy="9047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15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000-300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000=300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 *15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%=45000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45000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руб., сумма страховых взносов за год = 28744 руб.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40874 – 12130) + 0 руб. (1% от дохода свыше 300 000 руб. (600 000 доход -300 000 расход – 300 000 необлагаемая сумма = 0 *1%=0)). </a:t>
            </a:r>
          </a:p>
        </p:txBody>
      </p:sp>
      <p:sp>
        <p:nvSpPr>
          <p:cNvPr id="36" name="Номер слайда 1"/>
          <p:cNvSpPr>
            <a:spLocks noGrp="1"/>
          </p:cNvSpPr>
          <p:nvPr/>
        </p:nvSpPr>
        <p:spPr bwMode="auto">
          <a:xfrm>
            <a:off x="8431150" y="5993264"/>
            <a:ext cx="46133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0" tIns="40815" rIns="81630" bIns="40815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100" dirty="0" smtClean="0">
                <a:solidFill>
                  <a:prstClr val="white"/>
                </a:solidFill>
              </a:rPr>
              <a:t>11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1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Прямая соединительная линия 36"/>
          <p:cNvCxnSpPr/>
          <p:nvPr/>
        </p:nvCxnSpPr>
        <p:spPr>
          <a:xfrm flipV="1">
            <a:off x="2819165" y="3126112"/>
            <a:ext cx="3492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11560" y="44624"/>
            <a:ext cx="828092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Black" panose="020B0A04020102020204" pitchFamily="34" charset="0"/>
              </a:rPr>
              <a:t>УСЛОВИЯ</a:t>
            </a:r>
            <a:r>
              <a:rPr lang="ru-RU" sz="1400" dirty="0">
                <a:latin typeface="Calibri" panose="020F0502020204030204" pitchFamily="34" charset="0"/>
              </a:rPr>
              <a:t/>
            </a:r>
            <a:br>
              <a:rPr lang="ru-RU" sz="1400" dirty="0">
                <a:latin typeface="Calibri" panose="020F0502020204030204" pitchFamily="34" charset="0"/>
              </a:rPr>
            </a:b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ОКВЭД 49.32 (Деятельность легкового такси и арендованных легковых автомобилей с водителем)</a:t>
            </a:r>
            <a:b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1 микроавтобус 12 посадочных мест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доходы - </a:t>
            </a:r>
            <a:r>
              <a:rPr lang="ru-RU" sz="1200" b="1" dirty="0">
                <a:latin typeface="Calibri" panose="020F0502020204030204" pitchFamily="34" charset="0"/>
              </a:rPr>
              <a:t>600 000 руб. </a:t>
            </a:r>
            <a:r>
              <a:rPr lang="ru-RU" sz="1200" dirty="0">
                <a:latin typeface="Calibri" panose="020F0502020204030204" pitchFamily="34" charset="0"/>
              </a:rPr>
              <a:t>в год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расходы – </a:t>
            </a:r>
            <a:r>
              <a:rPr lang="ru-RU" sz="1200" b="1" dirty="0">
                <a:latin typeface="Calibri" panose="020F0502020204030204" pitchFamily="34" charset="0"/>
              </a:rPr>
              <a:t>300 000 руб. </a:t>
            </a:r>
            <a:r>
              <a:rPr lang="ru-RU" sz="1200" dirty="0">
                <a:latin typeface="Calibri" panose="020F0502020204030204" pitchFamily="34" charset="0"/>
              </a:rPr>
              <a:t>в год с учетом страховых взносов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работодатель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Относится к категории налогоплательщиков, пострадавших от COVID-19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</a:rPr>
              <a:t>Сумма страховых взносов за год = </a:t>
            </a: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28744 руб. </a:t>
            </a:r>
            <a:r>
              <a:rPr lang="ru-RU" sz="1200" b="1" dirty="0">
                <a:latin typeface="Calibri" panose="020F0502020204030204" pitchFamily="34" charset="0"/>
              </a:rPr>
              <a:t>(40874 – 12130)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025278" y="1628800"/>
            <a:ext cx="2914874" cy="1224136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НДФЛ = 39000 руб.</a:t>
            </a:r>
          </a:p>
          <a:p>
            <a:pPr algn="ctr"/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(600 000 – 300 000)*13%=39000</a:t>
            </a:r>
          </a:p>
          <a:p>
            <a:pPr algn="ctr"/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НДС освобождение по ст. 145 НК РФ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28744 руб.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+ 0 руб. (1% от дохода свыше 300 000 руб. (600 000 доход -300 000 расход – 300 000 необлагаемая сумма = 0 *1%=0)).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006705" y="2973038"/>
            <a:ext cx="2940985" cy="360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доходы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014088" y="4024494"/>
            <a:ext cx="2940985" cy="34061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минус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расходы</a:t>
            </a:r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6628" y="4586693"/>
            <a:ext cx="2948445" cy="108012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ПСН</a:t>
            </a:r>
            <a:r>
              <a:rPr lang="ru-RU" sz="16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250 000 руб.– потенциально возможный годовой доход 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250 000*6%=15000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с учетом льготы 50 % пострадавшим = 7500 руб. (15000/2)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28744 руб.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014088" y="5798759"/>
            <a:ext cx="2948445" cy="100811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НПД </a:t>
            </a:r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18000 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600000*4% = 24000 сумма налога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600000*1% = 6000 – сумма вычета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24000-6000=18000 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Нет обязанности оплачивать страховые взносы 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07010" y="2147248"/>
            <a:ext cx="0" cy="4032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807010" y="2147248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814470" y="4261712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806934" y="4998063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627783" y="362383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806933" y="6198165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503" y="2852936"/>
            <a:ext cx="2520281" cy="158417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ЕНВД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за квартал = 16242руб.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16242*4=64968 – 28744 (оплаченные страховые взносы) = 36224 руб. 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ЕНВД за год= 36224  руб. Сумма страховых взносов за год = 28744 руб</a:t>
            </a:r>
            <a:r>
              <a:rPr lang="ru-RU" sz="1050" dirty="0" smtClean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ru-RU" sz="1050" dirty="0">
              <a:solidFill>
                <a:srgbClr val="FFFF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108387" y="2198791"/>
            <a:ext cx="0" cy="936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111470" y="220486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6240547" y="1412776"/>
            <a:ext cx="2795949" cy="10013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6 %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600 000*6%=36 000 – 31744 руб. (оплаченные страховые взносы)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4256 руб., сумма страховых взносов за год = 31744 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+ 3000 руб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1% от дохода свыше 300 000 руб. (600 000-300 000 = 300 000 *1%=3000)).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216104" y="2517077"/>
            <a:ext cx="2820392" cy="9119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(льготная ставка для налогоплательщиков, пострадавших от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COVID-19) Расчет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налога = 600000*1%-31744 (оплаченные страховые взносы)=0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0 руб., сумма страховых взносов за год = 31744 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+ 3000 руб. (1% от дохода свыше 300 000 руб. (600 000-300 000 = 300 000 *1%=3000)).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6077360" y="3948340"/>
            <a:ext cx="0" cy="1044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082146" y="395110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76458" y="499234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6238227" y="4653136"/>
            <a:ext cx="2820392" cy="10136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5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(льготная ставка для налогоплательщиков, пострадавших от COVID-19 )</a:t>
            </a:r>
          </a:p>
          <a:p>
            <a:pPr algn="ctr"/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год=600000-300000=300000*5%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15000 руб., сумма страховых взносов за год = 28744 руб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.(40874 – 12130) + 0 руб. (1% от дохода свыше 300 000 руб. (600 000 доход -300 000 расход – 300 000 необлагаемая сумма = 0 *1%=0)).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5940152" y="4290517"/>
            <a:ext cx="2988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6216104" y="3623829"/>
            <a:ext cx="2826080" cy="9628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15%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600000-300000=300000 *15%=45000 руб.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45000 руб., сумма страховых взносов за год = 28744 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+ 0 руб. (1% от дохода свыше 300 000 руб. (600 000 доход -300 000 расход – 300 000 необлагаемая сумма = 0 *1%=0)). </a:t>
            </a:r>
          </a:p>
        </p:txBody>
      </p:sp>
      <p:sp>
        <p:nvSpPr>
          <p:cNvPr id="36" name="Номер слайда 1"/>
          <p:cNvSpPr>
            <a:spLocks noGrp="1"/>
          </p:cNvSpPr>
          <p:nvPr/>
        </p:nvSpPr>
        <p:spPr bwMode="auto">
          <a:xfrm>
            <a:off x="8431150" y="5993264"/>
            <a:ext cx="46133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0" tIns="40815" rIns="81630" bIns="40815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100" dirty="0" smtClean="0">
                <a:solidFill>
                  <a:prstClr val="white"/>
                </a:solidFill>
              </a:rPr>
              <a:t>12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1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11560" y="44624"/>
            <a:ext cx="828092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Black" panose="020B0A04020102020204" pitchFamily="34" charset="0"/>
              </a:rPr>
              <a:t>УСЛОВИЯ</a:t>
            </a:r>
            <a:r>
              <a:rPr lang="ru-RU" sz="1400" dirty="0">
                <a:latin typeface="Calibri" panose="020F0502020204030204" pitchFamily="34" charset="0"/>
              </a:rPr>
              <a:t/>
            </a:r>
            <a:br>
              <a:rPr lang="ru-RU" sz="1400" dirty="0">
                <a:latin typeface="Calibri" panose="020F0502020204030204" pitchFamily="34" charset="0"/>
              </a:rPr>
            </a:b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47.11 Торговля розничная преимущественно пищевыми продуктами, включая напитки, и табачными изделиями в неспециализированных магазинах.</a:t>
            </a:r>
            <a:b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площадь торгового зала (в квадратных метрах) – 6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доходы - </a:t>
            </a:r>
            <a:r>
              <a:rPr lang="ru-RU" sz="1200" b="1" dirty="0">
                <a:latin typeface="Calibri" panose="020F0502020204030204" pitchFamily="34" charset="0"/>
              </a:rPr>
              <a:t>600 000 руб. </a:t>
            </a:r>
            <a:r>
              <a:rPr lang="ru-RU" sz="1200" dirty="0">
                <a:latin typeface="Calibri" panose="020F0502020204030204" pitchFamily="34" charset="0"/>
              </a:rPr>
              <a:t>в год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расходы – </a:t>
            </a:r>
            <a:r>
              <a:rPr lang="ru-RU" sz="1200" b="1" dirty="0">
                <a:latin typeface="Calibri" panose="020F0502020204030204" pitchFamily="34" charset="0"/>
              </a:rPr>
              <a:t>300 000 руб. </a:t>
            </a:r>
            <a:r>
              <a:rPr lang="ru-RU" sz="1200" dirty="0">
                <a:latin typeface="Calibri" panose="020F0502020204030204" pitchFamily="34" charset="0"/>
              </a:rPr>
              <a:t>в год с учетом страховых взносов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работодатель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относится к категории налогоплательщиков, пострадавших от COVID-19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</a:rPr>
              <a:t>Сумма страховых взносов за год = </a:t>
            </a: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40874</a:t>
            </a:r>
            <a:r>
              <a:rPr lang="ru-RU" sz="1200" b="1" dirty="0">
                <a:latin typeface="Calibri" panose="020F0502020204030204" pitchFamily="34" charset="0"/>
              </a:rPr>
              <a:t> (32448 пенс + 8426 мед)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025278" y="1916832"/>
            <a:ext cx="5651178" cy="864096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НДФЛ Расчет налога за год = (600 000 – 300 000)*13%=39000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НДФЛ за год = 39000 руб., сумма страховых взносов за год = 40874 руб.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(32448 пенс + 8426 мед)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страховых взносов по доходам, превышающим 300 000 руб.: 600 000 (доход) -300 000 (расход) – 300 000 (необлагаемая сумма)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0,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НДС  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освобождение по ст. 145 НК РФ</a:t>
            </a:r>
          </a:p>
          <a:p>
            <a:pPr algn="ctr"/>
            <a:endParaRPr lang="ru-RU" sz="10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07010" y="2147248"/>
            <a:ext cx="0" cy="4104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807010" y="2147248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799459" y="333356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627783" y="3623830"/>
            <a:ext cx="180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503" y="2852936"/>
            <a:ext cx="2520281" cy="158417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ЕНВД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за квартал = 9744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9744*4= 38974 руб. –  40874 руб.(оплаченные страховые взносы) = 0 руб. 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ЕНВД за год= 0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40874 руб.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3025278" y="2969332"/>
            <a:ext cx="5651178" cy="783704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(ставка 6%)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600 000*6%=36 000 – 43874 руб. (оплаченные страховые взносы)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0 руб., сумма страховых взносов за год = 43874 руб. (40874 (32448 пенс + 8426 мед) + 3000 руб. (1% от дохода свыше 300 000 руб. (600 000-300 000 = 300 000 *1%=3000)).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2999154" y="3861048"/>
            <a:ext cx="5651178" cy="92772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минус расходы (ставка 15%)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600 000-300 000=300 000 *15%=45000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45000 руб., сумма страховых взносов за год = 40874 руб.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32448 пенс + 8426 мед)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страховых взносов по доходам, превышающим 300 000 руб.: 600 000 (доход) -300 000 (расход) – 300 000 (необлагаемая сумма) = 0.</a:t>
            </a: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2799459" y="431389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807010" y="540922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3006626" y="4941168"/>
            <a:ext cx="5669829" cy="936104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400 000 руб.– потенциально возможный годовой доход 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400000*6%=24000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ПСН за год = 24000 руб., сумма страховых взносов за год = 41174 руб. (40874 (32448 пенс + 8426 мед) + 300 руб. (1% от дохода свыше 300 000 руб. (330 000-300 000 = 30 000 *1%=300)).</a:t>
            </a: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2806931" y="6247626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3025278" y="6013600"/>
            <a:ext cx="3149549" cy="468052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НПД не могут </a:t>
            </a:r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применять</a:t>
            </a:r>
            <a:endParaRPr lang="ru-RU" sz="1400" b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Номер слайда 1"/>
          <p:cNvSpPr>
            <a:spLocks noGrp="1"/>
          </p:cNvSpPr>
          <p:nvPr/>
        </p:nvSpPr>
        <p:spPr bwMode="auto">
          <a:xfrm>
            <a:off x="8431150" y="5993264"/>
            <a:ext cx="46133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0" tIns="40815" rIns="81630" bIns="40815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100" dirty="0" smtClean="0">
                <a:solidFill>
                  <a:prstClr val="white"/>
                </a:solidFill>
              </a:rPr>
              <a:t>13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60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2116</TotalTime>
  <Words>873</Words>
  <Application>Microsoft Office PowerPoint</Application>
  <PresentationFormat>Экран (4:3)</PresentationFormat>
  <Paragraphs>117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Трофименко Наталья Александровна</dc:creator>
  <cp:lastModifiedBy>Пуркис Андрей Михайлович</cp:lastModifiedBy>
  <cp:revision>140</cp:revision>
  <cp:lastPrinted>2020-09-02T06:08:45Z</cp:lastPrinted>
  <dcterms:created xsi:type="dcterms:W3CDTF">2020-05-07T10:22:30Z</dcterms:created>
  <dcterms:modified xsi:type="dcterms:W3CDTF">2020-09-16T12:15:43Z</dcterms:modified>
</cp:coreProperties>
</file>